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60" r:id="rId4"/>
    <p:sldId id="258" r:id="rId5"/>
    <p:sldId id="269" r:id="rId6"/>
    <p:sldId id="279" r:id="rId7"/>
    <p:sldId id="278" r:id="rId8"/>
    <p:sldId id="280" r:id="rId9"/>
    <p:sldId id="281" r:id="rId10"/>
    <p:sldId id="285" r:id="rId11"/>
    <p:sldId id="283" r:id="rId12"/>
    <p:sldId id="28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건호" initials="박" lastIdx="2" clrIdx="0">
    <p:extLst>
      <p:ext uri="{19B8F6BF-5375-455C-9EA6-DF929625EA0E}">
        <p15:presenceInfo xmlns:p15="http://schemas.microsoft.com/office/powerpoint/2012/main" userId="S::ehdrpakt@kpu.ac.kr::240cbbef-5f98-4b32-835b-d4a4f3cb1b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7F27E"/>
    <a:srgbClr val="545455"/>
    <a:srgbClr val="618197"/>
    <a:srgbClr val="806F55"/>
    <a:srgbClr val="D9D9D9"/>
    <a:srgbClr val="92D050"/>
    <a:srgbClr val="D3FF4A"/>
    <a:srgbClr val="FE9F5D"/>
    <a:srgbClr val="B3E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02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321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4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6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19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9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7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2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2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7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880BB-B189-4FCF-9BAE-1B683AF23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277" y="2277035"/>
            <a:ext cx="3991445" cy="1151965"/>
          </a:xfrm>
        </p:spPr>
        <p:txBody>
          <a:bodyPr/>
          <a:lstStyle/>
          <a:p>
            <a:pPr algn="ctr"/>
            <a:r>
              <a:rPr lang="ko-KR" altLang="en-US" dirty="0"/>
              <a:t>디노런</a:t>
            </a:r>
          </a:p>
        </p:txBody>
      </p:sp>
      <p:sp>
        <p:nvSpPr>
          <p:cNvPr id="5" name="부제목 5">
            <a:extLst>
              <a:ext uri="{FF2B5EF4-FFF2-40B4-BE49-F238E27FC236}">
                <a16:creationId xmlns:a16="http://schemas.microsoft.com/office/drawing/2014/main" id="{93AA3A3C-4807-4DD4-ADD3-83A013CFF36C}"/>
              </a:ext>
            </a:extLst>
          </p:cNvPr>
          <p:cNvSpPr txBox="1">
            <a:spLocks/>
          </p:cNvSpPr>
          <p:nvPr/>
        </p:nvSpPr>
        <p:spPr>
          <a:xfrm>
            <a:off x="9415953" y="5019871"/>
            <a:ext cx="261850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2015180005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김영완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r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2015180012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박건호                          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r">
              <a:buNone/>
            </a:pP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2015180014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박정만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40C2313-3086-4B48-8989-BA292A7F72CC}"/>
              </a:ext>
            </a:extLst>
          </p:cNvPr>
          <p:cNvSpPr txBox="1">
            <a:spLocks/>
          </p:cNvSpPr>
          <p:nvPr/>
        </p:nvSpPr>
        <p:spPr>
          <a:xfrm>
            <a:off x="4100277" y="3299011"/>
            <a:ext cx="3991445" cy="425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(Dino Run)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858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개발내용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3C7BD1-7084-489F-BE00-F2012E83EF4B}"/>
              </a:ext>
            </a:extLst>
          </p:cNvPr>
          <p:cNvSpPr/>
          <p:nvPr/>
        </p:nvSpPr>
        <p:spPr>
          <a:xfrm>
            <a:off x="4406226" y="5631292"/>
            <a:ext cx="3412503" cy="758073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공룡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모델링</a:t>
            </a:r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323BA69A-93FD-4F37-9984-661971C046E0}"/>
              </a:ext>
            </a:extLst>
          </p:cNvPr>
          <p:cNvSpPr/>
          <p:nvPr/>
        </p:nvSpPr>
        <p:spPr>
          <a:xfrm>
            <a:off x="4769158" y="4994833"/>
            <a:ext cx="2686639" cy="375258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모델링</a:t>
            </a:r>
            <a:endParaRPr lang="en-US" altLang="ko-KR" dirty="0"/>
          </a:p>
        </p:txBody>
      </p:sp>
      <p:pic>
        <p:nvPicPr>
          <p:cNvPr id="7" name="그림 6" descr="실내, 테이블, 앉아있는, 노트북이(가) 표시된 사진&#10;&#10;자동 생성된 설명">
            <a:extLst>
              <a:ext uri="{FF2B5EF4-FFF2-40B4-BE49-F238E27FC236}">
                <a16:creationId xmlns:a16="http://schemas.microsoft.com/office/drawing/2014/main" id="{57436AD4-91D9-4DC1-B107-C0A14C427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04" y="1550989"/>
            <a:ext cx="3605791" cy="32251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7039E0-8616-442E-8E9C-EE20FC914067}"/>
              </a:ext>
            </a:extLst>
          </p:cNvPr>
          <p:cNvSpPr/>
          <p:nvPr/>
        </p:nvSpPr>
        <p:spPr>
          <a:xfrm>
            <a:off x="4293104" y="1550989"/>
            <a:ext cx="3605791" cy="3225149"/>
          </a:xfrm>
          <a:prstGeom prst="rect">
            <a:avLst/>
          </a:pr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21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문제점 및 보완책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9A7FA4-9BB4-40AC-9D18-621141D9860C}"/>
              </a:ext>
            </a:extLst>
          </p:cNvPr>
          <p:cNvSpPr/>
          <p:nvPr/>
        </p:nvSpPr>
        <p:spPr>
          <a:xfrm>
            <a:off x="1298101" y="1681163"/>
            <a:ext cx="3762375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나눔스퀘어 ExtraBold" panose="020B0600000101010101"/>
              </a:rPr>
              <a:t>서버의 다이렉트</a:t>
            </a:r>
            <a:r>
              <a:rPr lang="en-US" altLang="ko-KR" dirty="0">
                <a:ea typeface="나눔스퀘어 ExtraBold" panose="020B0600000101010101"/>
              </a:rPr>
              <a:t>12</a:t>
            </a:r>
            <a:r>
              <a:rPr lang="ko-KR" altLang="en-US" dirty="0">
                <a:ea typeface="나눔스퀘어 ExtraBold" panose="020B0600000101010101"/>
              </a:rPr>
              <a:t> 패킷 설정 문제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54B76C-D0E8-4E95-AC61-49A34E32F962}"/>
              </a:ext>
            </a:extLst>
          </p:cNvPr>
          <p:cNvSpPr/>
          <p:nvPr/>
        </p:nvSpPr>
        <p:spPr>
          <a:xfrm>
            <a:off x="1298102" y="2327494"/>
            <a:ext cx="4463101" cy="1001494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클라이언트 물리처리를 도와주며 기초적인 다이렉트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공부를 병행하여 패킷으로 전송할 변수들을 설정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4C2158-89BD-4215-980E-AF19F77010D3}"/>
              </a:ext>
            </a:extLst>
          </p:cNvPr>
          <p:cNvSpPr/>
          <p:nvPr/>
        </p:nvSpPr>
        <p:spPr>
          <a:xfrm>
            <a:off x="1298101" y="4293764"/>
            <a:ext cx="3762375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나눔스퀘어 ExtraBold" panose="020B0600000101010101"/>
              </a:rPr>
              <a:t>모델 </a:t>
            </a:r>
            <a:r>
              <a:rPr lang="en-US" altLang="ko-KR" dirty="0" err="1">
                <a:ea typeface="나눔스퀘어 ExtraBold" panose="020B0600000101010101"/>
              </a:rPr>
              <a:t>uv</a:t>
            </a:r>
            <a:r>
              <a:rPr lang="ko-KR" altLang="en-US" dirty="0">
                <a:ea typeface="나눔스퀘어 ExtraBold" panose="020B0600000101010101"/>
              </a:rPr>
              <a:t>에 대한 </a:t>
            </a:r>
            <a:r>
              <a:rPr lang="en-US" altLang="ko-KR" dirty="0" err="1">
                <a:ea typeface="나눔스퀘어 ExtraBold" panose="020B0600000101010101"/>
              </a:rPr>
              <a:t>fbx</a:t>
            </a:r>
            <a:r>
              <a:rPr lang="ko-KR" altLang="en-US" dirty="0">
                <a:ea typeface="나눔스퀘어 ExtraBold" panose="020B0600000101010101"/>
              </a:rPr>
              <a:t>포팅 문제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9258A16-7795-44C1-951E-10458AC7B982}"/>
              </a:ext>
            </a:extLst>
          </p:cNvPr>
          <p:cNvSpPr/>
          <p:nvPr/>
        </p:nvSpPr>
        <p:spPr>
          <a:xfrm>
            <a:off x="1298102" y="4940095"/>
            <a:ext cx="4463101" cy="1363444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동일한 위치의 정점에 하나의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uv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</a:t>
            </a:r>
          </a:p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넘겨주는 것을 일부 겹치는 정점들은 직접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uv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찾아서 정보들을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파일에 저장 하도록 하였다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35C840B-615F-4E5E-BE39-C3106E3EDCBA}"/>
              </a:ext>
            </a:extLst>
          </p:cNvPr>
          <p:cNvSpPr/>
          <p:nvPr/>
        </p:nvSpPr>
        <p:spPr>
          <a:xfrm>
            <a:off x="7141689" y="1681163"/>
            <a:ext cx="3762375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나눔스퀘어 ExtraBold" panose="020B0600000101010101"/>
              </a:rPr>
              <a:t>카메라 물리 모델링 구현 문제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CB4BEF-34A4-4F4D-AB18-B37AE4EAC472}"/>
              </a:ext>
            </a:extLst>
          </p:cNvPr>
          <p:cNvSpPr/>
          <p:nvPr/>
        </p:nvSpPr>
        <p:spPr>
          <a:xfrm>
            <a:off x="7141690" y="2327494"/>
            <a:ext cx="4463101" cy="1363444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매프레임마다 변화 각에 반응하여 회전하고 회전이 지속될 시 각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가속력을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적용시켜서 회전하도록 구현해볼 계획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79525FB-96AD-4D2A-B556-86B9034C09D7}"/>
              </a:ext>
            </a:extLst>
          </p:cNvPr>
          <p:cNvSpPr/>
          <p:nvPr/>
        </p:nvSpPr>
        <p:spPr>
          <a:xfrm>
            <a:off x="7141689" y="4293764"/>
            <a:ext cx="3762375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나눔스퀘어 ExtraBold" panose="020B0600000101010101"/>
              </a:rPr>
              <a:t>모델 재질관련 문제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4B3DE5C-21F0-4C16-8A1D-D902312C27A2}"/>
              </a:ext>
            </a:extLst>
          </p:cNvPr>
          <p:cNvSpPr/>
          <p:nvPr/>
        </p:nvSpPr>
        <p:spPr>
          <a:xfrm>
            <a:off x="7141690" y="4940095"/>
            <a:ext cx="4463101" cy="1363444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fbx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포팅에서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diffuse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Specular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값이 이상하게 들어가서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블렌더에서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diffuse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Specular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값을 데이터 화하여 직접 넣기로 하였다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012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개발 일정</a:t>
            </a:r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0C6C015-3C0C-43EF-B3AC-8D95478CD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222203"/>
              </p:ext>
            </p:extLst>
          </p:nvPr>
        </p:nvGraphicFramePr>
        <p:xfrm>
          <a:off x="1419225" y="2056708"/>
          <a:ext cx="5584890" cy="4572010"/>
        </p:xfrm>
        <a:graphic>
          <a:graphicData uri="http://schemas.openxmlformats.org/drawingml/2006/table">
            <a:tbl>
              <a:tblPr/>
              <a:tblGrid>
                <a:gridCol w="146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2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8886">
                  <a:extLst>
                    <a:ext uri="{9D8B030D-6E8A-4147-A177-3AD203B41FA5}">
                      <a16:colId xmlns:a16="http://schemas.microsoft.com/office/drawing/2014/main" val="2409283775"/>
                    </a:ext>
                  </a:extLst>
                </a:gridCol>
                <a:gridCol w="368573">
                  <a:extLst>
                    <a:ext uri="{9D8B030D-6E8A-4147-A177-3AD203B41FA5}">
                      <a16:colId xmlns:a16="http://schemas.microsoft.com/office/drawing/2014/main" val="996571854"/>
                    </a:ext>
                  </a:extLst>
                </a:gridCol>
                <a:gridCol w="11540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368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30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2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프레임워크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간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최</a:t>
                      </a:r>
                      <a:endParaRPr lang="en-US" altLang="ko-KR" sz="2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종</a:t>
                      </a:r>
                      <a:endParaRPr lang="en-US" altLang="ko-KR" sz="2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</a:t>
                      </a:r>
                      <a:endParaRPr lang="en-US" altLang="ko-KR" sz="20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표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게임 로직 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게임 로직 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대기 방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7853665"/>
                  </a:ext>
                </a:extLst>
              </a:tr>
              <a:tr h="295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게임 로직 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게임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497883"/>
                  </a:ext>
                </a:extLst>
              </a:tr>
              <a:tr h="3701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애니메이션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494238"/>
                  </a:ext>
                </a:extLst>
              </a:tr>
              <a:tr h="3701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5285987"/>
                  </a:ext>
                </a:extLst>
              </a:tr>
              <a:tr h="299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0" spc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UI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9541493"/>
                  </a:ext>
                </a:extLst>
              </a:tr>
              <a:tr h="295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그래픽 리소스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95552"/>
                  </a:ext>
                </a:extLst>
              </a:tr>
              <a:tr h="295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레벨디자인</a:t>
                      </a:r>
                      <a:endParaRPr lang="ko-KR" altLang="en-US" sz="11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418456"/>
                  </a:ext>
                </a:extLst>
              </a:tr>
              <a:tr h="5108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네트워크 동기화</a:t>
                      </a:r>
                      <a:endParaRPr lang="en-US" altLang="ko-KR" sz="11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DB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545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53888857"/>
                  </a:ext>
                </a:extLst>
              </a:tr>
              <a:tr h="27714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물리 처리</a:t>
                      </a: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03083"/>
                  </a:ext>
                </a:extLst>
              </a:tr>
              <a:tr h="307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97733"/>
                  </a:ext>
                </a:extLst>
              </a:tr>
              <a:tr h="267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3779" marR="63779" marT="17417" marB="17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19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7925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213EB6-5FE3-4EC3-AD82-2B863B5ED497}"/>
              </a:ext>
            </a:extLst>
          </p:cNvPr>
          <p:cNvSpPr/>
          <p:nvPr/>
        </p:nvSpPr>
        <p:spPr>
          <a:xfrm>
            <a:off x="1419225" y="1298097"/>
            <a:ext cx="1254494" cy="500066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김영완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9AFF7D-7638-447A-A54D-E946B2659CAF}"/>
              </a:ext>
            </a:extLst>
          </p:cNvPr>
          <p:cNvSpPr/>
          <p:nvPr/>
        </p:nvSpPr>
        <p:spPr>
          <a:xfrm>
            <a:off x="2673719" y="1298097"/>
            <a:ext cx="1254494" cy="50006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박건호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D4C457-3C98-4C2B-AABE-3DE92C9AB3C3}"/>
              </a:ext>
            </a:extLst>
          </p:cNvPr>
          <p:cNvSpPr/>
          <p:nvPr/>
        </p:nvSpPr>
        <p:spPr>
          <a:xfrm>
            <a:off x="3928213" y="1298097"/>
            <a:ext cx="1254494" cy="5000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박정만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F08DE801-9CC1-4581-8508-4092BA6D807A}"/>
              </a:ext>
            </a:extLst>
          </p:cNvPr>
          <p:cNvSpPr/>
          <p:nvPr/>
        </p:nvSpPr>
        <p:spPr>
          <a:xfrm>
            <a:off x="7376966" y="1548130"/>
            <a:ext cx="1465378" cy="500066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공룡 추가</a:t>
            </a:r>
            <a:endParaRPr lang="en-US" altLang="ko-KR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1F59A4B-F4AC-4F1B-A565-34D11001B0F5}"/>
              </a:ext>
            </a:extLst>
          </p:cNvPr>
          <p:cNvSpPr/>
          <p:nvPr/>
        </p:nvSpPr>
        <p:spPr>
          <a:xfrm>
            <a:off x="7376966" y="2048196"/>
            <a:ext cx="4463101" cy="768135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형태의 공룡 모델 추가 제작</a:t>
            </a: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346E62F0-3C16-4781-AC5D-ADB9BEC75CAF}"/>
              </a:ext>
            </a:extLst>
          </p:cNvPr>
          <p:cNvSpPr/>
          <p:nvPr/>
        </p:nvSpPr>
        <p:spPr>
          <a:xfrm>
            <a:off x="7376966" y="2954295"/>
            <a:ext cx="2728568" cy="500066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카메라와 물리 처리</a:t>
            </a:r>
            <a:endParaRPr lang="en-US" altLang="ko-KR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96A8B8A-1131-4FF9-851E-4F2C4BDDA5C6}"/>
              </a:ext>
            </a:extLst>
          </p:cNvPr>
          <p:cNvSpPr/>
          <p:nvPr/>
        </p:nvSpPr>
        <p:spPr>
          <a:xfrm>
            <a:off x="7376966" y="3454361"/>
            <a:ext cx="4463101" cy="768135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 모델링 구현하 카메라 이동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자연스런 회전에 대한 물리 구현</a:t>
            </a:r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786FAE71-3C24-4947-BDCF-AD2A60E9223A}"/>
              </a:ext>
            </a:extLst>
          </p:cNvPr>
          <p:cNvSpPr/>
          <p:nvPr/>
        </p:nvSpPr>
        <p:spPr>
          <a:xfrm>
            <a:off x="7376966" y="4360460"/>
            <a:ext cx="1465378" cy="500066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 연동</a:t>
            </a:r>
            <a:endParaRPr lang="en-US" altLang="ko-KR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FF2E237-172A-48D5-83F5-5555B5A9E519}"/>
              </a:ext>
            </a:extLst>
          </p:cNvPr>
          <p:cNvSpPr/>
          <p:nvPr/>
        </p:nvSpPr>
        <p:spPr>
          <a:xfrm>
            <a:off x="7376966" y="4860526"/>
            <a:ext cx="4463101" cy="768135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연동 구현</a:t>
            </a:r>
          </a:p>
        </p:txBody>
      </p:sp>
    </p:spTree>
    <p:extLst>
      <p:ext uri="{BB962C8B-B14F-4D97-AF65-F5344CB8AC3E}">
        <p14:creationId xmlns:p14="http://schemas.microsoft.com/office/powerpoint/2010/main" val="269518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데모 시연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DB8E79-2648-48A5-BED4-25742CB7AC8C}"/>
              </a:ext>
            </a:extLst>
          </p:cNvPr>
          <p:cNvSpPr txBox="1"/>
          <p:nvPr/>
        </p:nvSpPr>
        <p:spPr>
          <a:xfrm>
            <a:off x="4265874" y="2921168"/>
            <a:ext cx="3660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데모 시연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8093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F80B31-D942-4321-A7CC-3FF24C30A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DE213B-0A4F-4E9E-9153-8B0C2D04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969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3444F28-E8D7-4D5D-8DB4-E0AE0B7ED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483" y="18490"/>
            <a:ext cx="2097406" cy="1151965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E734C-52A4-4BF5-855D-4A8FE9DAC66E}"/>
              </a:ext>
            </a:extLst>
          </p:cNvPr>
          <p:cNvSpPr txBox="1"/>
          <p:nvPr/>
        </p:nvSpPr>
        <p:spPr>
          <a:xfrm>
            <a:off x="3568372" y="689788"/>
            <a:ext cx="736632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2 	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조작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3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요소와 중점연구 분야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4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구성원 역할 분담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5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개발내용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6 	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문제점 및 보완책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7   		</a:t>
            </a:r>
            <a:r>
              <a:rPr lang="ko-KR" altLang="en-US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개발 일정</a:t>
            </a:r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8			</a:t>
            </a:r>
            <a:r>
              <a:rPr lang="ko-KR" altLang="en-US" sz="23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데모시연</a:t>
            </a:r>
            <a:endParaRPr lang="ko-KR" altLang="en-US" sz="23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05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6EA2DA-BF0D-4060-857B-299EBB620988}"/>
              </a:ext>
            </a:extLst>
          </p:cNvPr>
          <p:cNvSpPr/>
          <p:nvPr/>
        </p:nvSpPr>
        <p:spPr>
          <a:xfrm>
            <a:off x="902077" y="5742047"/>
            <a:ext cx="5343525" cy="49530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질주 쾌감 공룡들의 한판 승부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FAC2A3-3DC5-40F1-9BF2-D4C87706FDC3}"/>
              </a:ext>
            </a:extLst>
          </p:cNvPr>
          <p:cNvSpPr/>
          <p:nvPr/>
        </p:nvSpPr>
        <p:spPr>
          <a:xfrm>
            <a:off x="902077" y="1538872"/>
            <a:ext cx="5343525" cy="4210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1211F3-BF7F-4CA5-ABE6-2910FE343D35}"/>
              </a:ext>
            </a:extLst>
          </p:cNvPr>
          <p:cNvSpPr/>
          <p:nvPr/>
        </p:nvSpPr>
        <p:spPr>
          <a:xfrm>
            <a:off x="6669710" y="1538874"/>
            <a:ext cx="4676775" cy="785552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디노런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(Dino Run)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308CED75-E07F-424D-88A7-9C7FCB3C386D}"/>
              </a:ext>
            </a:extLst>
          </p:cNvPr>
          <p:cNvSpPr/>
          <p:nvPr/>
        </p:nvSpPr>
        <p:spPr>
          <a:xfrm>
            <a:off x="6560958" y="1538872"/>
            <a:ext cx="2008007" cy="785554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EB0450-8766-4AF2-8E2C-52F043015292}"/>
              </a:ext>
            </a:extLst>
          </p:cNvPr>
          <p:cNvSpPr/>
          <p:nvPr/>
        </p:nvSpPr>
        <p:spPr>
          <a:xfrm>
            <a:off x="6669710" y="2913667"/>
            <a:ext cx="4676775" cy="79926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캐주얼 레이싱 게임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216BC9BA-B9F8-4487-A8A8-83823483412F}"/>
              </a:ext>
            </a:extLst>
          </p:cNvPr>
          <p:cNvSpPr/>
          <p:nvPr/>
        </p:nvSpPr>
        <p:spPr>
          <a:xfrm>
            <a:off x="6560958" y="2913665"/>
            <a:ext cx="2008007" cy="799266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장르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580F5-3AFF-4EA6-B39F-9AE8FF448988}"/>
              </a:ext>
            </a:extLst>
          </p:cNvPr>
          <p:cNvSpPr/>
          <p:nvPr/>
        </p:nvSpPr>
        <p:spPr>
          <a:xfrm>
            <a:off x="6669710" y="4302170"/>
            <a:ext cx="4676775" cy="725940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인용 멀티 플레이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99300FDC-EEF8-4E55-807C-733FE3611490}"/>
              </a:ext>
            </a:extLst>
          </p:cNvPr>
          <p:cNvSpPr/>
          <p:nvPr/>
        </p:nvSpPr>
        <p:spPr>
          <a:xfrm>
            <a:off x="6560958" y="4302167"/>
            <a:ext cx="2008007" cy="725942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모드</a:t>
            </a:r>
          </a:p>
        </p:txBody>
      </p:sp>
    </p:spTree>
    <p:extLst>
      <p:ext uri="{BB962C8B-B14F-4D97-AF65-F5344CB8AC3E}">
        <p14:creationId xmlns:p14="http://schemas.microsoft.com/office/powerpoint/2010/main" val="28602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CC8F6E-FCD8-4112-8A7F-80A9B444DF33}"/>
              </a:ext>
            </a:extLst>
          </p:cNvPr>
          <p:cNvSpPr/>
          <p:nvPr/>
        </p:nvSpPr>
        <p:spPr>
          <a:xfrm>
            <a:off x="2775752" y="2108730"/>
            <a:ext cx="6640496" cy="23530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11EF0D-2865-40EA-8286-EAE9C5B3A32E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8BE80-2041-459B-8ECC-1A772872E8F0}"/>
              </a:ext>
            </a:extLst>
          </p:cNvPr>
          <p:cNvSpPr txBox="1"/>
          <p:nvPr/>
        </p:nvSpPr>
        <p:spPr>
          <a:xfrm>
            <a:off x="1419225" y="393221"/>
            <a:ext cx="389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조작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332221A-34CC-438B-8073-55C32013233B}"/>
              </a:ext>
            </a:extLst>
          </p:cNvPr>
          <p:cNvCxnSpPr/>
          <p:nvPr/>
        </p:nvCxnSpPr>
        <p:spPr>
          <a:xfrm>
            <a:off x="8371002" y="4242062"/>
            <a:ext cx="0" cy="125376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DF423E-4B99-41D7-9376-46AA09CF2F92}"/>
              </a:ext>
            </a:extLst>
          </p:cNvPr>
          <p:cNvCxnSpPr>
            <a:cxnSpLocks/>
          </p:cNvCxnSpPr>
          <p:nvPr/>
        </p:nvCxnSpPr>
        <p:spPr>
          <a:xfrm flipH="1">
            <a:off x="8371002" y="4242062"/>
            <a:ext cx="820132" cy="125376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DBCD22A0-4490-4136-B261-FDD87DE7A366}"/>
              </a:ext>
            </a:extLst>
          </p:cNvPr>
          <p:cNvSpPr/>
          <p:nvPr/>
        </p:nvSpPr>
        <p:spPr>
          <a:xfrm>
            <a:off x="8276734" y="4128940"/>
            <a:ext cx="188536" cy="18853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57F6C4-98D8-426F-BB03-02851FF01FDD}"/>
              </a:ext>
            </a:extLst>
          </p:cNvPr>
          <p:cNvSpPr/>
          <p:nvPr/>
        </p:nvSpPr>
        <p:spPr>
          <a:xfrm>
            <a:off x="9078013" y="4130512"/>
            <a:ext cx="188536" cy="18853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58EA302-F6A0-41C1-9641-DF76F3CF38E1}"/>
              </a:ext>
            </a:extLst>
          </p:cNvPr>
          <p:cNvSpPr/>
          <p:nvPr/>
        </p:nvSpPr>
        <p:spPr>
          <a:xfrm>
            <a:off x="8686800" y="3707877"/>
            <a:ext cx="188536" cy="18853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FF2B5A-E167-4445-80B2-42CCEBD98613}"/>
              </a:ext>
            </a:extLst>
          </p:cNvPr>
          <p:cNvSpPr/>
          <p:nvPr/>
        </p:nvSpPr>
        <p:spPr>
          <a:xfrm>
            <a:off x="8685106" y="4128940"/>
            <a:ext cx="188536" cy="18853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75DE815-0DC9-481D-871A-CC94CA7AA748}"/>
              </a:ext>
            </a:extLst>
          </p:cNvPr>
          <p:cNvCxnSpPr>
            <a:cxnSpLocks/>
          </p:cNvCxnSpPr>
          <p:nvPr/>
        </p:nvCxnSpPr>
        <p:spPr>
          <a:xfrm>
            <a:off x="8685106" y="3775436"/>
            <a:ext cx="102808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B445480-EC1B-42A8-8CDE-50D88F03D8C3}"/>
              </a:ext>
            </a:extLst>
          </p:cNvPr>
          <p:cNvCxnSpPr>
            <a:cxnSpLocks/>
          </p:cNvCxnSpPr>
          <p:nvPr/>
        </p:nvCxnSpPr>
        <p:spPr>
          <a:xfrm flipH="1">
            <a:off x="8779374" y="3788791"/>
            <a:ext cx="933818" cy="45327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16A3C9-7E6C-4017-A15E-9AE8629EA7F5}"/>
              </a:ext>
            </a:extLst>
          </p:cNvPr>
          <p:cNvSpPr txBox="1"/>
          <p:nvPr/>
        </p:nvSpPr>
        <p:spPr>
          <a:xfrm>
            <a:off x="9713192" y="3458949"/>
            <a:ext cx="2354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j-ea"/>
                <a:ea typeface="+mj-ea"/>
              </a:rPr>
              <a:t>이동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FC93FFA-669B-4AA7-845C-1C0DEF7BD3F3}"/>
              </a:ext>
            </a:extLst>
          </p:cNvPr>
          <p:cNvSpPr/>
          <p:nvPr/>
        </p:nvSpPr>
        <p:spPr>
          <a:xfrm rot="12459139">
            <a:off x="8191893" y="5410987"/>
            <a:ext cx="273377" cy="224672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0905B63-6E9B-4E4F-90FF-F7812B03EABE}"/>
              </a:ext>
            </a:extLst>
          </p:cNvPr>
          <p:cNvSpPr/>
          <p:nvPr/>
        </p:nvSpPr>
        <p:spPr>
          <a:xfrm rot="5400000">
            <a:off x="9576503" y="3689809"/>
            <a:ext cx="273377" cy="224672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A952EC-96E9-46D2-854A-62A2AACBD1A5}"/>
              </a:ext>
            </a:extLst>
          </p:cNvPr>
          <p:cNvSpPr txBox="1"/>
          <p:nvPr/>
        </p:nvSpPr>
        <p:spPr>
          <a:xfrm>
            <a:off x="7696236" y="5585603"/>
            <a:ext cx="2354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j-ea"/>
                <a:ea typeface="+mj-ea"/>
              </a:rPr>
              <a:t>회전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1F79417-4BB0-4992-ABB0-F53E6A65DFA3}"/>
              </a:ext>
            </a:extLst>
          </p:cNvPr>
          <p:cNvCxnSpPr/>
          <p:nvPr/>
        </p:nvCxnSpPr>
        <p:spPr>
          <a:xfrm>
            <a:off x="3014380" y="4244844"/>
            <a:ext cx="0" cy="125376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48C0F7CE-D835-4F99-810F-CA4200B9C592}"/>
              </a:ext>
            </a:extLst>
          </p:cNvPr>
          <p:cNvSpPr/>
          <p:nvPr/>
        </p:nvSpPr>
        <p:spPr>
          <a:xfrm>
            <a:off x="2920112" y="4131722"/>
            <a:ext cx="188536" cy="18853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3F76E3-E396-4635-9E88-9462121E2BD0}"/>
              </a:ext>
            </a:extLst>
          </p:cNvPr>
          <p:cNvSpPr txBox="1"/>
          <p:nvPr/>
        </p:nvSpPr>
        <p:spPr>
          <a:xfrm>
            <a:off x="1700225" y="5585603"/>
            <a:ext cx="290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j-ea"/>
                <a:ea typeface="+mj-ea"/>
              </a:rPr>
              <a:t>아이템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A54394F-B179-40EE-9510-8C477FE3D706}"/>
              </a:ext>
            </a:extLst>
          </p:cNvPr>
          <p:cNvSpPr/>
          <p:nvPr/>
        </p:nvSpPr>
        <p:spPr>
          <a:xfrm rot="10800000">
            <a:off x="2877691" y="5410987"/>
            <a:ext cx="273377" cy="224672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461CFA-236E-4C25-84B9-CB9C6FCC9EB9}"/>
              </a:ext>
            </a:extLst>
          </p:cNvPr>
          <p:cNvSpPr/>
          <p:nvPr/>
        </p:nvSpPr>
        <p:spPr>
          <a:xfrm>
            <a:off x="2775752" y="3591445"/>
            <a:ext cx="933818" cy="398782"/>
          </a:xfrm>
          <a:prstGeom prst="rect">
            <a:avLst/>
          </a:prstGeom>
          <a:solidFill>
            <a:srgbClr val="D7F27E">
              <a:alpha val="77000"/>
            </a:srgbClr>
          </a:solidFill>
          <a:ln>
            <a:solidFill>
              <a:srgbClr val="D7F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B6A163D-5530-4FC8-91B4-14B9163DE7B9}"/>
              </a:ext>
            </a:extLst>
          </p:cNvPr>
          <p:cNvCxnSpPr>
            <a:cxnSpLocks/>
          </p:cNvCxnSpPr>
          <p:nvPr/>
        </p:nvCxnSpPr>
        <p:spPr>
          <a:xfrm flipH="1">
            <a:off x="2216353" y="3802145"/>
            <a:ext cx="798026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D4A85F3B-8D02-4886-BB38-DEB7FAA26544}"/>
              </a:ext>
            </a:extLst>
          </p:cNvPr>
          <p:cNvSpPr/>
          <p:nvPr/>
        </p:nvSpPr>
        <p:spPr>
          <a:xfrm>
            <a:off x="2979914" y="3707877"/>
            <a:ext cx="188536" cy="18853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64AAA698-366C-4A2C-8B56-EA950ED38E3F}"/>
              </a:ext>
            </a:extLst>
          </p:cNvPr>
          <p:cNvSpPr/>
          <p:nvPr/>
        </p:nvSpPr>
        <p:spPr>
          <a:xfrm rot="16200000">
            <a:off x="2078818" y="3698978"/>
            <a:ext cx="273377" cy="224672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F7A762-C0E6-40D0-B229-274ACC531DC2}"/>
              </a:ext>
            </a:extLst>
          </p:cNvPr>
          <p:cNvSpPr txBox="1"/>
          <p:nvPr/>
        </p:nvSpPr>
        <p:spPr>
          <a:xfrm>
            <a:off x="172585" y="3488148"/>
            <a:ext cx="290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j-ea"/>
                <a:ea typeface="+mj-ea"/>
              </a:rPr>
              <a:t>브레이크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293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요소와 중점연구 분야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43A7CA-1DAA-4E98-8CC7-8670347FC8FF}"/>
              </a:ext>
            </a:extLst>
          </p:cNvPr>
          <p:cNvSpPr/>
          <p:nvPr/>
        </p:nvSpPr>
        <p:spPr>
          <a:xfrm>
            <a:off x="1656790" y="1405677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클라이언트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C248B-8A34-403E-8E48-B010C58EAD48}"/>
              </a:ext>
            </a:extLst>
          </p:cNvPr>
          <p:cNvSpPr/>
          <p:nvPr/>
        </p:nvSpPr>
        <p:spPr>
          <a:xfrm>
            <a:off x="1656790" y="2215304"/>
            <a:ext cx="8878420" cy="1574272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포스트 프로세싱을 사용한 속도감 표현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모델링을 구현한 카메라의 이동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4EA517-4156-4A91-875F-23B120242046}"/>
              </a:ext>
            </a:extLst>
          </p:cNvPr>
          <p:cNvSpPr/>
          <p:nvPr/>
        </p:nvSpPr>
        <p:spPr>
          <a:xfrm>
            <a:off x="1656790" y="4093118"/>
            <a:ext cx="8878420" cy="809625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82078F-903F-4A74-A76B-4ADF0C9D9520}"/>
              </a:ext>
            </a:extLst>
          </p:cNvPr>
          <p:cNvSpPr/>
          <p:nvPr/>
        </p:nvSpPr>
        <p:spPr>
          <a:xfrm>
            <a:off x="1656790" y="4902743"/>
            <a:ext cx="8878420" cy="1562036"/>
          </a:xfrm>
          <a:prstGeom prst="rect">
            <a:avLst/>
          </a:prstGeom>
          <a:solidFill>
            <a:srgbClr val="595959"/>
          </a:solidFill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내에서 실시간 처리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서버와 데이터베이스를 이용하여 클라이언트 다중접속 처리 및 관리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49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구성원 역할 분담</a:t>
            </a:r>
            <a:endParaRPr lang="ko-KR" altLang="en-US" dirty="0"/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894D591D-2571-40B7-8418-483C84F1235E}"/>
              </a:ext>
            </a:extLst>
          </p:cNvPr>
          <p:cNvSpPr/>
          <p:nvPr/>
        </p:nvSpPr>
        <p:spPr>
          <a:xfrm>
            <a:off x="1419225" y="1858842"/>
            <a:ext cx="2686639" cy="646331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김영완</a:t>
            </a:r>
            <a:endParaRPr lang="en-US" altLang="ko-KR" dirty="0"/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80613C78-D76E-4CC7-AAC0-E1ED27318389}"/>
              </a:ext>
            </a:extLst>
          </p:cNvPr>
          <p:cNvSpPr/>
          <p:nvPr/>
        </p:nvSpPr>
        <p:spPr>
          <a:xfrm>
            <a:off x="4752680" y="1858841"/>
            <a:ext cx="2686639" cy="646331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박건호</a:t>
            </a:r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AF871C56-A976-4F0B-8D00-6EE5A5B9BA1C}"/>
              </a:ext>
            </a:extLst>
          </p:cNvPr>
          <p:cNvSpPr/>
          <p:nvPr/>
        </p:nvSpPr>
        <p:spPr>
          <a:xfrm>
            <a:off x="8086135" y="1858841"/>
            <a:ext cx="2686639" cy="646331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박정만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E24EAD-0B79-44BE-99DB-11DF84D2D7E5}"/>
              </a:ext>
            </a:extLst>
          </p:cNvPr>
          <p:cNvSpPr/>
          <p:nvPr/>
        </p:nvSpPr>
        <p:spPr>
          <a:xfrm>
            <a:off x="1419225" y="2837468"/>
            <a:ext cx="2686639" cy="2121031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프레임워크 제작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맵툴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쉐이더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</a:p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조작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 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FFBBAA8-B352-4F57-B812-E7707DC8EF5B}"/>
              </a:ext>
            </a:extLst>
          </p:cNvPr>
          <p:cNvSpPr/>
          <p:nvPr/>
        </p:nvSpPr>
        <p:spPr>
          <a:xfrm>
            <a:off x="4752679" y="2837467"/>
            <a:ext cx="2686639" cy="2121031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높이 맵 제작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공룡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아이템 모델링 </a:t>
            </a:r>
          </a:p>
          <a:p>
            <a:pPr lvl="0"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리깅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애니메이션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텍스쳐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사운드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CABA6A-17FE-437C-B9EE-1353EA37D7BD}"/>
              </a:ext>
            </a:extLst>
          </p:cNvPr>
          <p:cNvSpPr/>
          <p:nvPr/>
        </p:nvSpPr>
        <p:spPr>
          <a:xfrm>
            <a:off x="8086133" y="2837467"/>
            <a:ext cx="2686639" cy="2121031"/>
          </a:xfrm>
          <a:prstGeom prst="roundRect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 프레임워크 제작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패킷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구현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 처리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908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이(가) 표시된 사진&#10;&#10;자동 생성된 설명">
            <a:extLst>
              <a:ext uri="{FF2B5EF4-FFF2-40B4-BE49-F238E27FC236}">
                <a16:creationId xmlns:a16="http://schemas.microsoft.com/office/drawing/2014/main" id="{2B9BD28C-B9BA-4053-8E13-3F307293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96" y="1640014"/>
            <a:ext cx="3040657" cy="3221574"/>
          </a:xfrm>
          <a:prstGeom prst="rect">
            <a:avLst/>
          </a:prstGeom>
        </p:spPr>
      </p:pic>
      <p:pic>
        <p:nvPicPr>
          <p:cNvPr id="7" name="그림 6" descr="전자기기, 건물, 모니터, 텔레비전이(가) 표시된 사진&#10;&#10;자동 생성된 설명">
            <a:extLst>
              <a:ext uri="{FF2B5EF4-FFF2-40B4-BE49-F238E27FC236}">
                <a16:creationId xmlns:a16="http://schemas.microsoft.com/office/drawing/2014/main" id="{81780A38-3EFD-4AE8-BA74-1ECAF3DA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549" y="3237871"/>
            <a:ext cx="1516858" cy="1611466"/>
          </a:xfrm>
          <a:prstGeom prst="rect">
            <a:avLst/>
          </a:prstGeom>
        </p:spPr>
      </p:pic>
      <p:pic>
        <p:nvPicPr>
          <p:cNvPr id="3" name="그림 2" descr="전자기기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9E1D6223-7C0D-4322-867B-C4AAB138B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246" y="1626404"/>
            <a:ext cx="1509794" cy="1611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개발내용</a:t>
            </a:r>
            <a:endParaRPr lang="ko-KR" altLang="en-US" dirty="0"/>
          </a:p>
        </p:txBody>
      </p:sp>
      <p:pic>
        <p:nvPicPr>
          <p:cNvPr id="5" name="그림 4" descr="잔디, 건물, 공원, 게임이(가) 표시된 사진&#10;&#10;자동 생성된 설명">
            <a:extLst>
              <a:ext uri="{FF2B5EF4-FFF2-40B4-BE49-F238E27FC236}">
                <a16:creationId xmlns:a16="http://schemas.microsoft.com/office/drawing/2014/main" id="{41BBFF84-B13C-4D7E-A319-27EE3DCB7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245" y="3240088"/>
            <a:ext cx="1515062" cy="1611465"/>
          </a:xfrm>
          <a:prstGeom prst="rect">
            <a:avLst/>
          </a:prstGeom>
        </p:spPr>
      </p:pic>
      <p:pic>
        <p:nvPicPr>
          <p:cNvPr id="20" name="그림 19" descr="모니터, 텔레비전, 화면, 사진이(가) 표시된 사진&#10;&#10;자동 생성된 설명">
            <a:extLst>
              <a:ext uri="{FF2B5EF4-FFF2-40B4-BE49-F238E27FC236}">
                <a16:creationId xmlns:a16="http://schemas.microsoft.com/office/drawing/2014/main" id="{9BF0851F-DFCE-4398-8229-E4FF1D3EE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812" y="1626404"/>
            <a:ext cx="1511271" cy="161498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3C7BD1-7084-489F-BE00-F2012E83EF4B}"/>
              </a:ext>
            </a:extLst>
          </p:cNvPr>
          <p:cNvSpPr/>
          <p:nvPr/>
        </p:nvSpPr>
        <p:spPr>
          <a:xfrm>
            <a:off x="2013831" y="5706706"/>
            <a:ext cx="3412503" cy="758073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대기 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인게임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이동하는 로직</a:t>
            </a:r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323BA69A-93FD-4F37-9984-661971C046E0}"/>
              </a:ext>
            </a:extLst>
          </p:cNvPr>
          <p:cNvSpPr/>
          <p:nvPr/>
        </p:nvSpPr>
        <p:spPr>
          <a:xfrm>
            <a:off x="2376763" y="5070247"/>
            <a:ext cx="2686639" cy="375258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 로직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2E147B-1D38-4B24-99EC-DA3D72F25543}"/>
              </a:ext>
            </a:extLst>
          </p:cNvPr>
          <p:cNvSpPr/>
          <p:nvPr/>
        </p:nvSpPr>
        <p:spPr>
          <a:xfrm>
            <a:off x="7682196" y="1626404"/>
            <a:ext cx="3040657" cy="3225149"/>
          </a:xfrm>
          <a:prstGeom prst="rect">
            <a:avLst/>
          </a:pr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5056B9-B94D-43A9-B209-65D5874D5275}"/>
              </a:ext>
            </a:extLst>
          </p:cNvPr>
          <p:cNvSpPr/>
          <p:nvPr/>
        </p:nvSpPr>
        <p:spPr>
          <a:xfrm>
            <a:off x="7496273" y="5706706"/>
            <a:ext cx="3412503" cy="758073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미니 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경과 시간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획득 아이템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남은 바퀴 구현</a:t>
            </a: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A7388B38-35E9-42A7-9006-651E1FE586C3}"/>
              </a:ext>
            </a:extLst>
          </p:cNvPr>
          <p:cNvSpPr/>
          <p:nvPr/>
        </p:nvSpPr>
        <p:spPr>
          <a:xfrm>
            <a:off x="7859205" y="5070247"/>
            <a:ext cx="2686639" cy="375258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 게임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7039E0-8616-442E-8E9C-EE20FC914067}"/>
              </a:ext>
            </a:extLst>
          </p:cNvPr>
          <p:cNvSpPr/>
          <p:nvPr/>
        </p:nvSpPr>
        <p:spPr>
          <a:xfrm>
            <a:off x="2201650" y="1626404"/>
            <a:ext cx="3040657" cy="3225149"/>
          </a:xfrm>
          <a:prstGeom prst="rect">
            <a:avLst/>
          </a:pr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71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2E147B-1D38-4B24-99EC-DA3D72F25543}"/>
              </a:ext>
            </a:extLst>
          </p:cNvPr>
          <p:cNvSpPr/>
          <p:nvPr/>
        </p:nvSpPr>
        <p:spPr>
          <a:xfrm>
            <a:off x="7682196" y="1626404"/>
            <a:ext cx="3040657" cy="3225149"/>
          </a:xfrm>
          <a:prstGeom prst="rect">
            <a:avLst/>
          </a:prstGeom>
          <a:solidFill>
            <a:srgbClr val="806F55"/>
          </a:solidFill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개발내용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3C7BD1-7084-489F-BE00-F2012E83EF4B}"/>
              </a:ext>
            </a:extLst>
          </p:cNvPr>
          <p:cNvSpPr/>
          <p:nvPr/>
        </p:nvSpPr>
        <p:spPr>
          <a:xfrm>
            <a:off x="2013831" y="5706706"/>
            <a:ext cx="3412503" cy="758073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조작에 따른 애니메이션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이동 구현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흙먼지 파티클 구현</a:t>
            </a:r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323BA69A-93FD-4F37-9984-661971C046E0}"/>
              </a:ext>
            </a:extLst>
          </p:cNvPr>
          <p:cNvSpPr/>
          <p:nvPr/>
        </p:nvSpPr>
        <p:spPr>
          <a:xfrm>
            <a:off x="2376763" y="5070247"/>
            <a:ext cx="2686639" cy="375258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5056B9-B94D-43A9-B209-65D5874D5275}"/>
              </a:ext>
            </a:extLst>
          </p:cNvPr>
          <p:cNvSpPr/>
          <p:nvPr/>
        </p:nvSpPr>
        <p:spPr>
          <a:xfrm>
            <a:off x="7496273" y="5706706"/>
            <a:ext cx="3412503" cy="758073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 박스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획득 구현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바나나 설치 구현</a:t>
            </a: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A7388B38-35E9-42A7-9006-651E1FE586C3}"/>
              </a:ext>
            </a:extLst>
          </p:cNvPr>
          <p:cNvSpPr/>
          <p:nvPr/>
        </p:nvSpPr>
        <p:spPr>
          <a:xfrm>
            <a:off x="7859205" y="5070247"/>
            <a:ext cx="2686639" cy="375258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오브젝트</a:t>
            </a:r>
            <a:endParaRPr lang="en-US" altLang="ko-KR" dirty="0"/>
          </a:p>
        </p:txBody>
      </p:sp>
      <p:pic>
        <p:nvPicPr>
          <p:cNvPr id="3" name="그림 2" descr="해변, 모래, 여자, 남자이(가) 표시된 사진&#10;&#10;자동 생성된 설명">
            <a:extLst>
              <a:ext uri="{FF2B5EF4-FFF2-40B4-BE49-F238E27FC236}">
                <a16:creationId xmlns:a16="http://schemas.microsoft.com/office/drawing/2014/main" id="{7065A45F-A985-4471-B19D-BF3075D1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73" y="1639247"/>
            <a:ext cx="1511272" cy="1607941"/>
          </a:xfrm>
          <a:prstGeom prst="rect">
            <a:avLst/>
          </a:prstGeom>
        </p:spPr>
      </p:pic>
      <p:pic>
        <p:nvPicPr>
          <p:cNvPr id="7" name="그림 6" descr="공, 투척, 모래, 보드이(가) 표시된 사진&#10;&#10;자동 생성된 설명">
            <a:extLst>
              <a:ext uri="{FF2B5EF4-FFF2-40B4-BE49-F238E27FC236}">
                <a16:creationId xmlns:a16="http://schemas.microsoft.com/office/drawing/2014/main" id="{6FFD2224-A8EC-41D4-8551-CAB427235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45" y="1642253"/>
            <a:ext cx="1511272" cy="1607940"/>
          </a:xfrm>
          <a:prstGeom prst="rect">
            <a:avLst/>
          </a:prstGeom>
        </p:spPr>
      </p:pic>
      <p:pic>
        <p:nvPicPr>
          <p:cNvPr id="9" name="그림 8" descr="앉아있는, 테이블, 공, 케이크이(가) 표시된 사진&#10;&#10;자동 생성된 설명">
            <a:extLst>
              <a:ext uri="{FF2B5EF4-FFF2-40B4-BE49-F238E27FC236}">
                <a16:creationId xmlns:a16="http://schemas.microsoft.com/office/drawing/2014/main" id="{7B91B37D-3A72-444A-9A02-1B6669D01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684" y="3247188"/>
            <a:ext cx="1522173" cy="1611465"/>
          </a:xfrm>
          <a:prstGeom prst="rect">
            <a:avLst/>
          </a:prstGeom>
        </p:spPr>
      </p:pic>
      <p:pic>
        <p:nvPicPr>
          <p:cNvPr id="12" name="그림 11" descr="노란색, 대형, 소화전이(가) 표시된 사진&#10;&#10;자동 생성된 설명">
            <a:extLst>
              <a:ext uri="{FF2B5EF4-FFF2-40B4-BE49-F238E27FC236}">
                <a16:creationId xmlns:a16="http://schemas.microsoft.com/office/drawing/2014/main" id="{3C8F91E4-3F59-4AC7-A093-FC057AA3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523" y="3238978"/>
            <a:ext cx="1543453" cy="16079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7039E0-8616-442E-8E9C-EE20FC914067}"/>
              </a:ext>
            </a:extLst>
          </p:cNvPr>
          <p:cNvSpPr/>
          <p:nvPr/>
        </p:nvSpPr>
        <p:spPr>
          <a:xfrm>
            <a:off x="2201650" y="1626404"/>
            <a:ext cx="3040657" cy="3225149"/>
          </a:xfrm>
          <a:prstGeom prst="rect">
            <a:avLst/>
          </a:pr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노란색, 해변, 작은, 장난감이(가) 표시된 사진&#10;&#10;자동 생성된 설명">
            <a:extLst>
              <a:ext uri="{FF2B5EF4-FFF2-40B4-BE49-F238E27FC236}">
                <a16:creationId xmlns:a16="http://schemas.microsoft.com/office/drawing/2014/main" id="{FAED373C-7CF5-4513-A0EC-9C31DF511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533" y="3211335"/>
            <a:ext cx="1941367" cy="16256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C5D3AA-90D6-4F35-8A4C-223214901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4037" y="1682130"/>
            <a:ext cx="1767252" cy="1797722"/>
          </a:xfrm>
          <a:prstGeom prst="rect">
            <a:avLst/>
          </a:prstGeom>
        </p:spPr>
      </p:pic>
      <p:pic>
        <p:nvPicPr>
          <p:cNvPr id="24" name="그림 23" descr="물, 해변, 카페트, 공이(가) 표시된 사진&#10;&#10;자동 생성된 설명">
            <a:extLst>
              <a:ext uri="{FF2B5EF4-FFF2-40B4-BE49-F238E27FC236}">
                <a16:creationId xmlns:a16="http://schemas.microsoft.com/office/drawing/2014/main" id="{A78188DC-B109-4F8B-AC30-B30F64E29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0660" y="3436144"/>
            <a:ext cx="1320018" cy="140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0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포츠, 게임, 실외, 법원이(가) 표시된 사진&#10;&#10;자동 생성된 설명">
            <a:extLst>
              <a:ext uri="{FF2B5EF4-FFF2-40B4-BE49-F238E27FC236}">
                <a16:creationId xmlns:a16="http://schemas.microsoft.com/office/drawing/2014/main" id="{46B794A6-71A4-4137-AC50-902D0A21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91" y="1626403"/>
            <a:ext cx="3018630" cy="3225148"/>
          </a:xfrm>
          <a:prstGeom prst="rect">
            <a:avLst/>
          </a:prstGeom>
        </p:spPr>
      </p:pic>
      <p:pic>
        <p:nvPicPr>
          <p:cNvPr id="4" name="그림 3" descr="카페트이(가) 표시된 사진&#10;&#10;자동 생성된 설명">
            <a:extLst>
              <a:ext uri="{FF2B5EF4-FFF2-40B4-BE49-F238E27FC236}">
                <a16:creationId xmlns:a16="http://schemas.microsoft.com/office/drawing/2014/main" id="{4F1CC692-1E10-4BE7-B35B-71906913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678" y="1626403"/>
            <a:ext cx="3018630" cy="322514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2E147B-1D38-4B24-99EC-DA3D72F25543}"/>
              </a:ext>
            </a:extLst>
          </p:cNvPr>
          <p:cNvSpPr/>
          <p:nvPr/>
        </p:nvSpPr>
        <p:spPr>
          <a:xfrm>
            <a:off x="7682196" y="1626404"/>
            <a:ext cx="3040657" cy="3225149"/>
          </a:xfrm>
          <a:prstGeom prst="rect">
            <a:avLst/>
          </a:pr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1CAA2-04CC-496D-80EE-A52890558A65}"/>
              </a:ext>
            </a:extLst>
          </p:cNvPr>
          <p:cNvSpPr/>
          <p:nvPr/>
        </p:nvSpPr>
        <p:spPr>
          <a:xfrm>
            <a:off x="38101" y="38097"/>
            <a:ext cx="1260000" cy="1260000"/>
          </a:xfrm>
          <a:prstGeom prst="rect">
            <a:avLst/>
          </a:prstGeom>
          <a:ln w="76200" cap="sq">
            <a:solidFill>
              <a:schemeClr val="tx1">
                <a:lumMod val="8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AD26A-4D70-44CF-9FF8-6140CA5F6660}"/>
              </a:ext>
            </a:extLst>
          </p:cNvPr>
          <p:cNvSpPr txBox="1"/>
          <p:nvPr/>
        </p:nvSpPr>
        <p:spPr>
          <a:xfrm>
            <a:off x="1419225" y="393221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개발내용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3C7BD1-7084-489F-BE00-F2012E83EF4B}"/>
              </a:ext>
            </a:extLst>
          </p:cNvPr>
          <p:cNvSpPr/>
          <p:nvPr/>
        </p:nvSpPr>
        <p:spPr>
          <a:xfrm>
            <a:off x="2013831" y="5706706"/>
            <a:ext cx="3412503" cy="758073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높이 맵 제작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구현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맵툴로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오브젝트 배치</a:t>
            </a:r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323BA69A-93FD-4F37-9984-661971C046E0}"/>
              </a:ext>
            </a:extLst>
          </p:cNvPr>
          <p:cNvSpPr/>
          <p:nvPr/>
        </p:nvSpPr>
        <p:spPr>
          <a:xfrm>
            <a:off x="2376763" y="5070247"/>
            <a:ext cx="2686639" cy="375258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맵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5056B9-B94D-43A9-B209-65D5874D5275}"/>
              </a:ext>
            </a:extLst>
          </p:cNvPr>
          <p:cNvSpPr/>
          <p:nvPr/>
        </p:nvSpPr>
        <p:spPr>
          <a:xfrm>
            <a:off x="7496273" y="5706706"/>
            <a:ext cx="3412503" cy="758073"/>
          </a:xfrm>
          <a:prstGeom prst="rect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속도 변화에 따른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블러링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A7388B38-35E9-42A7-9006-651E1FE586C3}"/>
              </a:ext>
            </a:extLst>
          </p:cNvPr>
          <p:cNvSpPr/>
          <p:nvPr/>
        </p:nvSpPr>
        <p:spPr>
          <a:xfrm>
            <a:off x="7859205" y="5070247"/>
            <a:ext cx="2686639" cy="375258"/>
          </a:xfrm>
          <a:prstGeom prst="flowChartTerminator">
            <a:avLst/>
          </a:prstGeom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포스트 프로세싱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7039E0-8616-442E-8E9C-EE20FC914067}"/>
              </a:ext>
            </a:extLst>
          </p:cNvPr>
          <p:cNvSpPr/>
          <p:nvPr/>
        </p:nvSpPr>
        <p:spPr>
          <a:xfrm>
            <a:off x="2201650" y="1626404"/>
            <a:ext cx="3040657" cy="3225149"/>
          </a:xfrm>
          <a:prstGeom prst="rect">
            <a:avLst/>
          </a:prstGeom>
          <a:noFill/>
          <a:ln w="3810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85979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7335</TotalTime>
  <Words>436</Words>
  <Application>Microsoft Office PowerPoint</Application>
  <PresentationFormat>와이드스크린</PresentationFormat>
  <Paragraphs>145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HY헤드라인M</vt:lpstr>
      <vt:lpstr>나눔스퀘어 ExtraBold</vt:lpstr>
      <vt:lpstr>맑은 고딕</vt:lpstr>
      <vt:lpstr>Arial</vt:lpstr>
      <vt:lpstr>Century Schoolbook</vt:lpstr>
      <vt:lpstr>Wingdings 2</vt:lpstr>
      <vt:lpstr>보기</vt:lpstr>
      <vt:lpstr>디노런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게임이름</dc:title>
  <dc:creator>박건호</dc:creator>
  <cp:lastModifiedBy>박건호</cp:lastModifiedBy>
  <cp:revision>280</cp:revision>
  <dcterms:created xsi:type="dcterms:W3CDTF">2019-11-11T12:10:28Z</dcterms:created>
  <dcterms:modified xsi:type="dcterms:W3CDTF">2020-05-11T06:28:23Z</dcterms:modified>
</cp:coreProperties>
</file>